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86" r:id="rId5"/>
    <p:sldId id="257" r:id="rId6"/>
    <p:sldId id="279" r:id="rId7"/>
    <p:sldId id="258" r:id="rId8"/>
    <p:sldId id="287" r:id="rId9"/>
    <p:sldId id="280" r:id="rId10"/>
    <p:sldId id="282" r:id="rId11"/>
    <p:sldId id="288" r:id="rId12"/>
    <p:sldId id="292" r:id="rId13"/>
    <p:sldId id="289" r:id="rId14"/>
    <p:sldId id="290" r:id="rId15"/>
    <p:sldId id="291" r:id="rId16"/>
    <p:sldId id="294" r:id="rId17"/>
    <p:sldId id="295" r:id="rId18"/>
    <p:sldId id="298" r:id="rId19"/>
    <p:sldId id="296" r:id="rId20"/>
    <p:sldId id="297" r:id="rId21"/>
    <p:sldId id="299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E47C14-41F8-4208-8849-A8A970CB0E5A}" v="593" dt="2025-09-12T14:40:37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90655" autoAdjust="0"/>
  </p:normalViewPr>
  <p:slideViewPr>
    <p:cSldViewPr snapToGrid="0">
      <p:cViewPr varScale="1">
        <p:scale>
          <a:sx n="101" d="100"/>
          <a:sy n="101" d="100"/>
        </p:scale>
        <p:origin x="69" y="483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9/12/2025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B1BE8-A231-CD35-C6B1-85CFF2C57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7A473-4F92-99EC-7721-47D3A75C3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B3062-8B57-7282-03DC-D8807FEFF8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ea typeface="Calibri"/>
                <a:cs typeface="+mn-lt"/>
              </a:rPr>
              <a:t> Open Source Framework</a:t>
            </a:r>
            <a:br>
              <a:rPr lang="en-US" dirty="0">
                <a:ea typeface="Calibri"/>
                <a:cs typeface="+mn-lt"/>
              </a:rPr>
            </a:br>
            <a:br>
              <a:rPr lang="en-US" dirty="0">
                <a:ea typeface="Calibri"/>
                <a:cs typeface="+mn-lt"/>
              </a:rPr>
            </a:br>
            <a:r>
              <a:rPr lang="en-US" dirty="0">
                <a:ea typeface="Calibri"/>
                <a:cs typeface="+mn-lt"/>
              </a:rPr>
              <a:t>Generating the telemetry data is called as Instrumentation</a:t>
            </a:r>
            <a:br>
              <a:rPr lang="en-US" dirty="0">
                <a:ea typeface="Calibri"/>
                <a:cs typeface="+mn-lt"/>
              </a:rPr>
            </a:br>
            <a:br>
              <a:rPr lang="en-US" dirty="0">
                <a:cs typeface="+mn-lt"/>
              </a:rPr>
            </a:br>
            <a:br>
              <a:rPr lang="en-US" dirty="0">
                <a:cs typeface="+mn-lt"/>
              </a:rPr>
            </a:br>
            <a:br>
              <a:rPr lang="en-US" dirty="0">
                <a:cs typeface="+mn-lt"/>
              </a:rPr>
            </a:br>
            <a:r>
              <a:rPr lang="en-US" dirty="0"/>
              <a:t>Handles </a:t>
            </a:r>
            <a:r>
              <a:rPr lang="en-US" b="1" dirty="0"/>
              <a:t>instrumentation and telemetry generation</a:t>
            </a:r>
            <a:r>
              <a:rPr lang="en-US" dirty="0"/>
              <a:t>.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US" dirty="0"/>
              <a:t>Exports data to any backend that accepts </a:t>
            </a:r>
            <a:r>
              <a:rPr lang="en-US" b="1" dirty="0" err="1"/>
              <a:t>OpenTelemetry</a:t>
            </a:r>
            <a:r>
              <a:rPr lang="en-US" b="1" dirty="0"/>
              <a:t> standard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b="1" dirty="0"/>
              <a:t>Does NOT</a:t>
            </a:r>
            <a:r>
              <a:rPr lang="en-US" dirty="0"/>
              <a:t> handle storage or visualization itself — it leaves that to tools like Grafana, Jaeger, etc.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633CB-3997-3CB8-4491-C85FA37218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5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F6CC5-D23F-73A6-09A7-45CE83DCB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B1A3FA-B12B-A95C-28AC-8DD6098EE2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507737-3AE7-2702-20EC-F88ADDDD4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Just like </a:t>
            </a:r>
            <a:r>
              <a:rPr lang="en-US" b="1" dirty="0"/>
              <a:t>USB-C</a:t>
            </a:r>
            <a:r>
              <a:rPr lang="en-US" dirty="0"/>
              <a:t> replaced proprietary charging cables, </a:t>
            </a:r>
            <a:r>
              <a:rPr lang="en-US" dirty="0" err="1"/>
              <a:t>OTel</a:t>
            </a:r>
            <a:r>
              <a:rPr lang="en-US" dirty="0"/>
              <a:t> aims to be a </a:t>
            </a:r>
            <a:r>
              <a:rPr lang="en-US" b="1" dirty="0"/>
              <a:t>universal telemetry standard</a:t>
            </a:r>
            <a:r>
              <a:rPr lang="en-US" dirty="0"/>
              <a:t>.</a:t>
            </a:r>
          </a:p>
          <a:p>
            <a:pPr marL="566420" lvl="2" indent="-171450">
              <a:spcBef>
                <a:spcPts val="1000"/>
              </a:spcBef>
              <a:buFont typeface="Wingdings,Sans-Serif"/>
              <a:buChar char="§"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42FC6-4496-176D-9FCC-1BC0E15A06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470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design pattern where components communicate through the production, detection, and consumption of </a:t>
            </a:r>
            <a:r>
              <a:rPr lang="en-US" b="1" dirty="0"/>
              <a:t>events</a:t>
            </a:r>
            <a:r>
              <a:rPr lang="en-US" dirty="0"/>
              <a:t>.</a:t>
            </a:r>
            <a:br>
              <a:rPr lang="en-US" dirty="0">
                <a:cs typeface="+mn-lt"/>
              </a:rPr>
            </a:br>
            <a:r>
              <a:rPr lang="en-US" dirty="0"/>
              <a:t>An </a:t>
            </a:r>
            <a:r>
              <a:rPr lang="en-US" b="1" dirty="0"/>
              <a:t>event</a:t>
            </a:r>
            <a:r>
              <a:rPr lang="en-US" dirty="0"/>
              <a:t> is a significant change in state.</a:t>
            </a:r>
            <a:br>
              <a:rPr lang="en-US" dirty="0">
                <a:cs typeface="+mn-lt"/>
              </a:rPr>
            </a:br>
            <a:r>
              <a:rPr lang="en-US" dirty="0"/>
              <a:t>Think of it like a newspaper subscription: a publisher (the event producer) writes an article (the event), and all subscribers (the event consumers) who are interested get a copy. The producers and consumers don't need to know about each other directly.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5801D-F5E1-0C1A-86A0-DD7639B4B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4EC169-4081-7F5F-FA39-77EA96682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22C25F-3088-A4E7-FACC-A4BFB8561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6420" lvl="2" indent="-171450">
              <a:spcBef>
                <a:spcPts val="1000"/>
              </a:spcBef>
              <a:buFont typeface="Wingdings,Sans-Serif"/>
              <a:buChar char="§"/>
            </a:pPr>
            <a:r>
              <a:rPr lang="en-US" b="1" dirty="0"/>
              <a:t>While powerful, EDA introduces complexities that can make </a:t>
            </a:r>
            <a:r>
              <a:rPr lang="en-US" b="1" dirty="0" err="1"/>
              <a:t>debuggingdifficult</a:t>
            </a:r>
            <a:r>
              <a:rPr lang="en-US" b="1" dirty="0"/>
              <a:t>.</a:t>
            </a:r>
            <a:br>
              <a:rPr lang="en-US" b="1" dirty="0">
                <a:cs typeface="+mn-lt"/>
              </a:rPr>
            </a:br>
            <a:br>
              <a:rPr lang="en-US" b="1" dirty="0">
                <a:cs typeface="+mn-lt"/>
              </a:rPr>
            </a:br>
            <a:r>
              <a:rPr lang="en-US" dirty="0"/>
              <a:t>Distributed Complexity: Events can flow through many </a:t>
            </a:r>
            <a:r>
              <a:rPr lang="en-US" dirty="0" err="1"/>
              <a:t>differentservices</a:t>
            </a:r>
            <a:r>
              <a:rPr lang="en-US" dirty="0"/>
              <a:t>, making it hard to follow the complete path of a request.</a:t>
            </a:r>
          </a:p>
          <a:p>
            <a:pPr marL="566420" lvl="2" indent="-171450">
              <a:spcBef>
                <a:spcPts val="1000"/>
              </a:spcBef>
              <a:buFont typeface="Wingdings,Sans-Serif"/>
              <a:buChar char="§"/>
            </a:pPr>
            <a:r>
              <a:rPr lang="en-US" dirty="0"/>
              <a:t>Black Box Problem: It's difficult to see what's happening inside </a:t>
            </a:r>
            <a:r>
              <a:rPr lang="en-US" dirty="0" err="1"/>
              <a:t>theevent</a:t>
            </a:r>
            <a:r>
              <a:rPr lang="en-US" dirty="0"/>
              <a:t> broker and know if events are being processed correctly.</a:t>
            </a:r>
            <a:endParaRPr lang="en-US" dirty="0">
              <a:ea typeface="Calibri"/>
              <a:cs typeface="Calibri"/>
            </a:endParaRPr>
          </a:p>
          <a:p>
            <a:pPr marL="566420" lvl="2" indent="-171450">
              <a:spcBef>
                <a:spcPts val="1000"/>
              </a:spcBef>
              <a:buFont typeface="Wingdings,Sans-Serif"/>
              <a:buChar char="§"/>
            </a:pPr>
            <a:r>
              <a:rPr lang="en-US" dirty="0"/>
              <a:t>Debugging Nightmare: You can't just trace a single request </a:t>
            </a:r>
            <a:r>
              <a:rPr lang="en-US" dirty="0" err="1"/>
              <a:t>fromstart</a:t>
            </a:r>
            <a:r>
              <a:rPr lang="en-US" dirty="0"/>
              <a:t> to finish. A single event might trigger a cascade of other </a:t>
            </a:r>
            <a:r>
              <a:rPr lang="en-US" dirty="0" err="1"/>
              <a:t>eventsacross</a:t>
            </a:r>
            <a:r>
              <a:rPr lang="en-US" dirty="0"/>
              <a:t> different services at different times.</a:t>
            </a:r>
            <a:endParaRPr lang="en-US" dirty="0">
              <a:ea typeface="Calibri"/>
              <a:cs typeface="Calibri"/>
            </a:endParaRPr>
          </a:p>
          <a:p>
            <a:pPr marL="566420" lvl="2" indent="-171450">
              <a:spcBef>
                <a:spcPts val="1000"/>
              </a:spcBef>
              <a:buFont typeface="Wingdings,Sans-Serif"/>
              <a:buChar char="§"/>
            </a:pPr>
            <a:r>
              <a:rPr lang="en-US" dirty="0"/>
              <a:t>Visibility Gap: Without a single, unified view, it's challenging </a:t>
            </a:r>
            <a:r>
              <a:rPr lang="en-US" dirty="0" err="1"/>
              <a:t>toanswer</a:t>
            </a:r>
            <a:r>
              <a:rPr lang="en-US" dirty="0"/>
              <a:t> simple questions like, "What services were involved </a:t>
            </a:r>
            <a:r>
              <a:rPr lang="en-US" dirty="0" err="1"/>
              <a:t>inprocessing</a:t>
            </a:r>
            <a:r>
              <a:rPr lang="en-US" dirty="0"/>
              <a:t> this user's order?" or "Why did this order fail?"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E2BBA-0E96-B3EE-7630-7568CB3C3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46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/>
              <a:t>black box </a:t>
            </a:r>
            <a:endParaRPr lang="en-US" b="1" dirty="0"/>
          </a:p>
          <a:p>
            <a:pPr lvl="1" indent="-171450">
              <a:buFont typeface="Courier New"/>
              <a:buChar char="o"/>
            </a:pPr>
            <a:r>
              <a:rPr lang="en-US" dirty="0"/>
              <a:t> no idea what's going on inside so if something goes wrong it's going to be more difficult and more time consuming to solve the problem </a:t>
            </a:r>
            <a:endParaRPr lang="en-US" b="1" dirty="0"/>
          </a:p>
          <a:p>
            <a:pPr lvl="1" indent="-171450">
              <a:buFont typeface="Courier New"/>
              <a:buChar char="o"/>
            </a:pPr>
            <a:endParaRPr lang="en-US" dirty="0"/>
          </a:p>
          <a:p>
            <a:pPr lvl="1" indent="-171450">
              <a:buFont typeface="Courier New"/>
              <a:buChar char="o"/>
            </a:pPr>
            <a:r>
              <a:rPr lang="en-US" dirty="0"/>
              <a:t>with observability we turn this black box into a glass box as a matter of fact it helps you collect the data necessary to visualize and understand what's going on in your system</a:t>
            </a:r>
            <a:endParaRPr lang="en-US" b="1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b="1" dirty="0"/>
          </a:p>
          <a:p>
            <a:pPr marL="171450" indent="-171450">
              <a:buFont typeface="Arial"/>
              <a:buChar char="•"/>
            </a:pPr>
            <a:r>
              <a:rPr lang="en-US" b="1"/>
              <a:t>Monitoring</a:t>
            </a:r>
            <a:r>
              <a:rPr lang="en-US" dirty="0"/>
              <a:t> tells you if your system is working (e.g., "Is the server up?").</a:t>
            </a:r>
          </a:p>
          <a:p>
            <a:pPr marL="171450" indent="-171450">
              <a:buFont typeface="Arial"/>
              <a:buChar char="•"/>
            </a:pPr>
            <a:r>
              <a:rPr lang="en-US" b="1" dirty="0"/>
              <a:t>Observability</a:t>
            </a:r>
            <a:r>
              <a:rPr lang="en-US" dirty="0"/>
              <a:t> helps you understand </a:t>
            </a:r>
            <a:r>
              <a:rPr lang="en-US" b="1" dirty="0"/>
              <a:t>why</a:t>
            </a:r>
            <a:r>
              <a:rPr lang="en-US" dirty="0"/>
              <a:t> it's not working (e.g., "Why is this specific service request failing?").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D80C9-4306-3D1B-05F8-F6E0DA809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0AC626-55C0-C002-6894-183E40001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06CCB-50B8-1A6F-F6BF-27978E9F2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b="1" dirty="0"/>
              <a:t>Metrics:</a:t>
            </a:r>
            <a:r>
              <a:rPr lang="en-US" dirty="0"/>
              <a:t> Numerical data representing a system over time (e.g., CPU usage, request count).</a:t>
            </a:r>
          </a:p>
          <a:p>
            <a:pPr marL="171450" indent="-171450">
              <a:buFont typeface="Arial"/>
              <a:buChar char="•"/>
            </a:pPr>
            <a:r>
              <a:rPr lang="en-US" dirty="0">
                <a:ea typeface="Calibri" panose="020F0502020204030204"/>
                <a:cs typeface="Calibri" panose="020F0502020204030204"/>
              </a:rPr>
              <a:t>Instead of looking at 100s of logs</a:t>
            </a:r>
          </a:p>
          <a:p>
            <a:pPr marL="628650" lvl="1" indent="-171450">
              <a:buFont typeface="Courier New"/>
              <a:buChar char="o"/>
            </a:pPr>
            <a:r>
              <a:rPr lang="en-US" dirty="0">
                <a:ea typeface="Calibri" panose="020F0502020204030204"/>
                <a:cs typeface="Calibri" panose="020F0502020204030204"/>
              </a:rPr>
              <a:t>We should not expose too many metrices Cost ineffective and overburdens</a:t>
            </a:r>
          </a:p>
          <a:p>
            <a:pPr marL="628650" lvl="1" indent="-171450">
              <a:buFont typeface="Courier New"/>
              <a:buChar char="o"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b="1" dirty="0"/>
              <a:t>Logs:</a:t>
            </a:r>
            <a:r>
              <a:rPr lang="en-US" dirty="0"/>
              <a:t> Timestamped text records of discrete events (e.g., error messages).</a:t>
            </a:r>
            <a:endParaRPr lang="en-US" dirty="0">
              <a:ea typeface="Calibri"/>
              <a:cs typeface="Calibri"/>
            </a:endParaRPr>
          </a:p>
          <a:p>
            <a:pPr marL="628650" lvl="1" indent="-171450">
              <a:buFont typeface="Courier New"/>
              <a:buChar char="o"/>
            </a:pPr>
            <a:r>
              <a:rPr lang="en-US" dirty="0">
                <a:ea typeface="Calibri"/>
                <a:cs typeface="Calibri"/>
              </a:rPr>
              <a:t>Should be easily readable to Human as well as to machines</a:t>
            </a:r>
          </a:p>
          <a:p>
            <a:pPr marL="171450" indent="-171450">
              <a:buFont typeface="Arial"/>
              <a:buChar char="•"/>
            </a:pPr>
            <a:r>
              <a:rPr lang="en-US" b="1" dirty="0"/>
              <a:t>Traces:</a:t>
            </a:r>
            <a:r>
              <a:rPr lang="en-US" dirty="0"/>
              <a:t> End-to-end views of requests as they flow through a distributed system.</a:t>
            </a:r>
            <a:endParaRPr lang="en-US" dirty="0">
              <a:ea typeface="Calibri"/>
              <a:cs typeface="Calibri"/>
            </a:endParaRPr>
          </a:p>
          <a:p>
            <a:br>
              <a:rPr lang="en-US" dirty="0">
                <a:cs typeface="+mn-lt"/>
              </a:rPr>
            </a:br>
            <a:br>
              <a:rPr lang="en-US" dirty="0">
                <a:cs typeface="+mn-lt"/>
              </a:rPr>
            </a:br>
            <a:r>
              <a:rPr lang="en-US" dirty="0"/>
              <a:t>Getting data into the back end is an important part of understanding our infrastructure or applications and this is where </a:t>
            </a:r>
            <a:r>
              <a:rPr lang="en-US" dirty="0" err="1"/>
              <a:t>otel</a:t>
            </a:r>
            <a:r>
              <a:rPr lang="en-US" dirty="0"/>
              <a:t> comes in</a:t>
            </a:r>
            <a:endParaRPr lang="en-US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59242-535F-0508-E328-B8000757E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17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BC5D5-C6B5-D2A4-6FA8-5EB3C7D28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BD5770-6F42-D6D5-F5D6-861AE1268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B4EF5B-9805-886A-EE8A-39EDCA459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252CC-D244-9FB5-C667-CCDD941C8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049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58879-9EB6-2260-01DA-D58FB4F7A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79F8E4-A667-C2EB-E759-123B0DEE9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C6C929-A158-C3FC-20A4-DD1B2C6A2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ea typeface="Calibri"/>
                <a:cs typeface="+mn-lt"/>
              </a:rPr>
              <a:t> Open Source Framework</a:t>
            </a:r>
            <a:br>
              <a:rPr lang="en-US" dirty="0">
                <a:ea typeface="Calibri"/>
                <a:cs typeface="+mn-lt"/>
              </a:rPr>
            </a:br>
            <a:br>
              <a:rPr lang="en-US" dirty="0">
                <a:ea typeface="Calibri"/>
                <a:cs typeface="+mn-lt"/>
              </a:rPr>
            </a:br>
            <a:r>
              <a:rPr lang="en-US" dirty="0">
                <a:ea typeface="Calibri"/>
                <a:cs typeface="+mn-lt"/>
              </a:rPr>
              <a:t>Generating the telemetry data is called as Instrumentation</a:t>
            </a:r>
            <a:br>
              <a:rPr lang="en-US" dirty="0">
                <a:ea typeface="Calibri"/>
                <a:cs typeface="+mn-lt"/>
              </a:rPr>
            </a:br>
            <a:br>
              <a:rPr lang="en-US" dirty="0">
                <a:cs typeface="+mn-lt"/>
              </a:rPr>
            </a:br>
            <a:br>
              <a:rPr lang="en-US" dirty="0">
                <a:cs typeface="+mn-lt"/>
              </a:rPr>
            </a:br>
            <a:br>
              <a:rPr lang="en-US" dirty="0">
                <a:cs typeface="+mn-lt"/>
              </a:rPr>
            </a:br>
            <a:r>
              <a:rPr lang="en-US" dirty="0"/>
              <a:t>Handles </a:t>
            </a:r>
            <a:r>
              <a:rPr lang="en-US" b="1" dirty="0"/>
              <a:t>instrumentation and telemetry generation</a:t>
            </a:r>
            <a:r>
              <a:rPr lang="en-US" dirty="0"/>
              <a:t>.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US" dirty="0"/>
              <a:t>Exports data to any backend that accepts </a:t>
            </a:r>
            <a:r>
              <a:rPr lang="en-US" b="1" dirty="0" err="1"/>
              <a:t>OpenTelemetry</a:t>
            </a:r>
            <a:r>
              <a:rPr lang="en-US" b="1" dirty="0"/>
              <a:t> standard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b="1" dirty="0"/>
              <a:t>Does NOT</a:t>
            </a:r>
            <a:r>
              <a:rPr lang="en-US" dirty="0"/>
              <a:t> handle storage or visualization itself — it leaves that to tools like Grafana, Jaeger, etc.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C31A1-FF34-B234-EEC1-98B0532FC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8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99E68-A82F-5E92-9CD4-AB50AE5C3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 descr="A computer with a diagram and a diagram&#10;&#10;AI-generated content may be incorrect.">
            <a:extLst>
              <a:ext uri="{FF2B5EF4-FFF2-40B4-BE49-F238E27FC236}">
                <a16:creationId xmlns:a16="http://schemas.microsoft.com/office/drawing/2014/main" id="{8D75319A-5ABF-10B3-778B-D1E5EB851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91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ABCBB-621D-C10A-D1B3-129803624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B9F42DDA-B0B3-3E41-116A-23E82E25F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/>
              <a:t>What is Open Telemetry</a:t>
            </a:r>
          </a:p>
        </p:txBody>
      </p:sp>
      <p:pic>
        <p:nvPicPr>
          <p:cNvPr id="2" name="Picture 1" descr="A diagram of a pink triangle&#10;&#10;AI-generated content may be incorrect.">
            <a:extLst>
              <a:ext uri="{FF2B5EF4-FFF2-40B4-BE49-F238E27FC236}">
                <a16:creationId xmlns:a16="http://schemas.microsoft.com/office/drawing/2014/main" id="{AB78989D-541C-8938-6E8C-0DE3413E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6" y="2625402"/>
            <a:ext cx="11829143" cy="310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10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FC0EA-ECB7-A095-1173-902A2B6B3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E0B7CEE1-E359-6339-79CC-5D063FCA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/>
              <a:t>What is Open Telemetry</a:t>
            </a:r>
          </a:p>
        </p:txBody>
      </p:sp>
      <p:pic>
        <p:nvPicPr>
          <p:cNvPr id="2" name="Picture 1" descr="A diagram of a pink triangle&#10;&#10;AI-generated content may be incorrect.">
            <a:extLst>
              <a:ext uri="{FF2B5EF4-FFF2-40B4-BE49-F238E27FC236}">
                <a16:creationId xmlns:a16="http://schemas.microsoft.com/office/drawing/2014/main" id="{9F4125D6-B438-D6EC-8DFE-50C295682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856" y="1328188"/>
            <a:ext cx="4254501" cy="110826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746A828-35D3-7A41-3F19-70A9FB03B5FC}"/>
              </a:ext>
            </a:extLst>
          </p:cNvPr>
          <p:cNvSpPr txBox="1">
            <a:spLocks/>
          </p:cNvSpPr>
          <p:nvPr/>
        </p:nvSpPr>
        <p:spPr>
          <a:xfrm>
            <a:off x="1322388" y="3597649"/>
            <a:ext cx="10272711" cy="1937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lvl="1"/>
            <a:r>
              <a:rPr lang="en-US" dirty="0">
                <a:ea typeface="+mn-lt"/>
                <a:cs typeface="+mn-lt"/>
              </a:rPr>
              <a:t>Open Source Framework</a:t>
            </a:r>
          </a:p>
          <a:p>
            <a:pPr marL="283210" lvl="1"/>
            <a:r>
              <a:rPr lang="en-US" dirty="0">
                <a:ea typeface="+mn-lt"/>
                <a:cs typeface="+mn-lt"/>
              </a:rPr>
              <a:t>Focused on generation, collection and export of telemetry data</a:t>
            </a:r>
            <a:endParaRPr lang="en-US" b="1" dirty="0"/>
          </a:p>
          <a:p>
            <a:pPr marL="283210" lvl="1"/>
            <a:r>
              <a:rPr lang="en-US" dirty="0">
                <a:ea typeface="+mn-lt"/>
                <a:cs typeface="+mn-lt"/>
              </a:rPr>
              <a:t>Language, Infrastructure or environment agnostic</a:t>
            </a:r>
            <a:endParaRPr lang="en-US" dirty="0"/>
          </a:p>
          <a:p>
            <a:pPr marL="283210" lvl="1"/>
            <a:r>
              <a:rPr lang="en-US" dirty="0">
                <a:ea typeface="+mn-lt"/>
                <a:cs typeface="+mn-lt"/>
              </a:rPr>
              <a:t>Storage and </a:t>
            </a:r>
            <a:r>
              <a:rPr lang="en-US" dirty="0" err="1">
                <a:ea typeface="+mn-lt"/>
                <a:cs typeface="+mn-lt"/>
              </a:rPr>
              <a:t>visulization</a:t>
            </a:r>
            <a:r>
              <a:rPr lang="en-US" dirty="0">
                <a:ea typeface="+mn-lt"/>
                <a:cs typeface="+mn-lt"/>
              </a:rPr>
              <a:t> is intentionally left out</a:t>
            </a:r>
          </a:p>
          <a:p>
            <a:pPr marL="283210" lvl="1"/>
            <a:endParaRPr lang="en-US" b="1" dirty="0"/>
          </a:p>
          <a:p>
            <a:pPr marL="283210"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64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9F5E1-FDAF-36DA-E4AC-7542B13C4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BED78-410B-1824-900A-884270E4C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/>
              <a:t>Why Otel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D947B-BBD2-1975-2ACE-0824EF30A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3745" y="2772149"/>
            <a:ext cx="7605711" cy="358847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Problem Without </a:t>
            </a:r>
            <a:r>
              <a:rPr lang="en-US" dirty="0" err="1"/>
              <a:t>OTel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b="0" dirty="0">
                <a:ea typeface="+mn-lt"/>
                <a:cs typeface="+mn-lt"/>
              </a:rPr>
              <a:t>Each observability vendor (A, B, C) uses </a:t>
            </a:r>
            <a:r>
              <a:rPr lang="en-US" dirty="0">
                <a:ea typeface="+mn-lt"/>
                <a:cs typeface="+mn-lt"/>
              </a:rPr>
              <a:t>proprietary agents and collectors</a:t>
            </a:r>
            <a:r>
              <a:rPr lang="en-US" b="0" dirty="0"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0" dirty="0">
                <a:ea typeface="+mn-lt"/>
                <a:cs typeface="+mn-lt"/>
              </a:rPr>
              <a:t>Switching vendors means </a:t>
            </a:r>
            <a:r>
              <a:rPr lang="en-US" dirty="0">
                <a:ea typeface="+mn-lt"/>
                <a:cs typeface="+mn-lt"/>
              </a:rPr>
              <a:t>re-instrumenting everything</a:t>
            </a:r>
            <a:r>
              <a:rPr lang="en-US" b="0" dirty="0">
                <a:ea typeface="+mn-lt"/>
                <a:cs typeface="+mn-lt"/>
              </a:rPr>
              <a:t> (time-consuming and costly).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0" dirty="0">
                <a:ea typeface="+mn-lt"/>
                <a:cs typeface="+mn-lt"/>
              </a:rPr>
              <a:t>You become </a:t>
            </a:r>
            <a:r>
              <a:rPr lang="en-US" dirty="0">
                <a:ea typeface="+mn-lt"/>
                <a:cs typeface="+mn-lt"/>
              </a:rPr>
              <a:t>locked into</a:t>
            </a:r>
            <a:r>
              <a:rPr lang="en-US" b="0" dirty="0">
                <a:ea typeface="+mn-lt"/>
                <a:cs typeface="+mn-lt"/>
              </a:rPr>
              <a:t> a single vendor.</a:t>
            </a:r>
            <a:endParaRPr lang="en-US" dirty="0"/>
          </a:p>
          <a:p>
            <a:r>
              <a:rPr lang="en-US" dirty="0"/>
              <a:t>Benefit of </a:t>
            </a:r>
            <a:r>
              <a:rPr lang="en-US" dirty="0" err="1"/>
              <a:t>OTel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b="0" dirty="0">
                <a:ea typeface="+mn-lt"/>
                <a:cs typeface="+mn-lt"/>
              </a:rPr>
              <a:t>Write instrumentation once using </a:t>
            </a:r>
            <a:r>
              <a:rPr lang="en-US" b="0" dirty="0" err="1">
                <a:ea typeface="+mn-lt"/>
                <a:cs typeface="+mn-lt"/>
              </a:rPr>
              <a:t>OTel</a:t>
            </a:r>
            <a:r>
              <a:rPr lang="en-US" b="0" dirty="0">
                <a:ea typeface="+mn-lt"/>
                <a:cs typeface="+mn-lt"/>
              </a:rPr>
              <a:t> standards.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0" dirty="0">
                <a:ea typeface="+mn-lt"/>
                <a:cs typeface="+mn-lt"/>
              </a:rPr>
              <a:t>Send telemetry data to </a:t>
            </a:r>
            <a:r>
              <a:rPr lang="en-US" dirty="0">
                <a:ea typeface="+mn-lt"/>
                <a:cs typeface="+mn-lt"/>
              </a:rPr>
              <a:t>any vendor/backend</a:t>
            </a:r>
            <a:r>
              <a:rPr lang="en-US" b="0" dirty="0">
                <a:ea typeface="+mn-lt"/>
                <a:cs typeface="+mn-lt"/>
              </a:rPr>
              <a:t> that supports </a:t>
            </a:r>
            <a:r>
              <a:rPr lang="en-US" b="0" dirty="0" err="1">
                <a:ea typeface="+mn-lt"/>
                <a:cs typeface="+mn-lt"/>
              </a:rPr>
              <a:t>OTel</a:t>
            </a:r>
            <a:r>
              <a:rPr lang="en-US" b="0" dirty="0"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0" dirty="0">
                <a:ea typeface="+mn-lt"/>
                <a:cs typeface="+mn-lt"/>
              </a:rPr>
              <a:t>Freely switch vendors with </a:t>
            </a:r>
            <a:r>
              <a:rPr lang="en-US" dirty="0">
                <a:ea typeface="+mn-lt"/>
                <a:cs typeface="+mn-lt"/>
              </a:rPr>
              <a:t>lower switching costs</a:t>
            </a:r>
            <a:r>
              <a:rPr lang="en-US" b="0" dirty="0"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Own your data</a:t>
            </a:r>
            <a:r>
              <a:rPr lang="en-US" b="0" dirty="0">
                <a:ea typeface="+mn-lt"/>
                <a:cs typeface="+mn-lt"/>
              </a:rPr>
              <a:t>.</a:t>
            </a:r>
            <a:endParaRPr lang="en-US" dirty="0"/>
          </a:p>
          <a:p>
            <a:pPr marL="280670"/>
            <a:endParaRPr lang="en-US" b="0" dirty="0"/>
          </a:p>
          <a:p>
            <a:pPr marL="566420" lvl="2">
              <a:buFont typeface="Wingdings" panose="020B0604020202020204" pitchFamily="34" charset="0"/>
              <a:buChar char="§"/>
            </a:pP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A59991E-C7AD-D8AC-A197-DAA60592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140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A4E7A-CD7A-7F95-E3ED-90A75A19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B30EBE-10CF-0E55-926A-F90E36C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706" y="678095"/>
            <a:ext cx="7655661" cy="660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95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C805-E38C-FE95-0D95-6C1770E2B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Grafana Dashboard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A7A4DE8-B543-1357-8854-0549976C00A5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81A40-A94F-09BF-61D1-2E7BB8AC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0CC7E2-0188-67FD-6347-DB5C7B7D6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5" y="2111381"/>
            <a:ext cx="8893423" cy="357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75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EE128-3E9D-4302-5B34-C318070E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Prometheus - Metrices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D297F820-B1F1-E8E6-4529-E12663C8623B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96C1B-A00A-1DB8-19D2-6CDBCCE51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664B43-9BC6-59E0-D491-E4688C8A8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418" y="2038810"/>
            <a:ext cx="7939164" cy="357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89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5D09A-04CF-18C1-0047-45A7578F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LOKI - Logs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C89B94B-4684-56BD-995A-39F5A0FFFE2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FD8C0-F761-4B11-ABF5-7BA6DBA9B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0013241-F0D9-9177-96EC-76925705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43" y="2111381"/>
            <a:ext cx="9685315" cy="357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1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6DB55-60A0-7A93-B46F-358AFDEC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1A9E8E4-7660-7BDD-DC8B-043269F99F32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B5637-AD6D-412F-1600-D945458CD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58CFBE-B4D3-D59A-B898-26F39DCAE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72626"/>
            <a:ext cx="10297886" cy="3157259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1774C2-8DA0-46AD-28C0-90BE909CE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133" y="3290667"/>
            <a:ext cx="7435591" cy="357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10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D85E-98C0-63BE-4F7D-6BE5D50EC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8B3CC-47FD-AF65-B086-80448E92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D122CE-793F-5ADF-E824-A42535609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57" y="1957167"/>
            <a:ext cx="7754486" cy="440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89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59277" y="5113795"/>
            <a:ext cx="4179570" cy="28501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Chetan G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737513"/>
            <a:ext cx="4682670" cy="37413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What is Event Driven Arch.</a:t>
            </a:r>
            <a:endParaRPr lang="en-US" dirty="0"/>
          </a:p>
          <a:p>
            <a:r>
              <a:rPr lang="en-US" dirty="0"/>
              <a:t>Challenges in EDA</a:t>
            </a:r>
          </a:p>
          <a:p>
            <a:r>
              <a:rPr lang="en-US" dirty="0"/>
              <a:t>Why Observability Matters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/>
              <a:t>What is Open Telemetry</a:t>
            </a:r>
          </a:p>
          <a:p>
            <a:r>
              <a:rPr lang="en-US" dirty="0"/>
              <a:t>What </a:t>
            </a:r>
            <a:r>
              <a:rPr lang="en-US" dirty="0" err="1"/>
              <a:t>Otel</a:t>
            </a:r>
            <a:r>
              <a:rPr lang="en-US" dirty="0"/>
              <a:t> does</a:t>
            </a:r>
          </a:p>
          <a:p>
            <a:r>
              <a:rPr lang="en-US" dirty="0"/>
              <a:t>Benefits of </a:t>
            </a:r>
            <a:r>
              <a:rPr lang="en-US" dirty="0" err="1"/>
              <a:t>Otel</a:t>
            </a:r>
            <a:endParaRPr lang="en-US"/>
          </a:p>
          <a:p>
            <a:r>
              <a:rPr lang="en-US" dirty="0"/>
              <a:t>Demo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Event-Driven Distributed Systems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  <a:ea typeface="+mj-lt"/>
                <a:cs typeface="+mj-lt"/>
              </a:rPr>
              <a:t>What is Event Driven Arch. - EDA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283210" lvl="1"/>
            <a:r>
              <a:rPr lang="en-US" dirty="0">
                <a:ea typeface="+mn-lt"/>
                <a:cs typeface="+mn-lt"/>
              </a:rPr>
              <a:t>Design Pattern where components Communicated via Events</a:t>
            </a:r>
          </a:p>
          <a:p>
            <a:pPr marL="283210" lvl="1"/>
            <a:r>
              <a:rPr lang="en-US" dirty="0">
                <a:ea typeface="+mn-lt"/>
                <a:cs typeface="+mn-lt"/>
              </a:rPr>
              <a:t>Loosely-coupled services communicating via events/messages.</a:t>
            </a:r>
            <a:endParaRPr lang="en-US" b="0"/>
          </a:p>
          <a:p>
            <a:pPr marL="283210" lvl="1"/>
            <a:r>
              <a:rPr lang="en-US" sz="1600" dirty="0">
                <a:ea typeface="+mn-lt"/>
                <a:cs typeface="+mn-lt"/>
              </a:rPr>
              <a:t>Promotes scalability and decoupling.</a:t>
            </a:r>
          </a:p>
          <a:p>
            <a:pPr marL="283210"/>
            <a:endParaRPr lang="en-US" dirty="0">
              <a:ea typeface="+mn-lt"/>
              <a:cs typeface="+mn-lt"/>
            </a:endParaRPr>
          </a:p>
          <a:p>
            <a:pPr marL="283210"/>
            <a:r>
              <a:rPr lang="en-US" dirty="0">
                <a:ea typeface="+mn-lt"/>
                <a:cs typeface="+mn-lt"/>
              </a:rPr>
              <a:t>Key concepts:</a:t>
            </a:r>
          </a:p>
          <a:p>
            <a:pPr marL="566420" lvl="2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Event Producer: The component that publishes an event. It doesn't know who will consume the event.</a:t>
            </a:r>
            <a:endParaRPr lang="en-US" dirty="0"/>
          </a:p>
          <a:p>
            <a:pPr marL="566420" lvl="2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Event Consumer: The component that subscribes to and processes an event. It doesn't need to know where the event came from.</a:t>
            </a:r>
            <a:endParaRPr lang="en-US" dirty="0"/>
          </a:p>
          <a:p>
            <a:pPr marL="566420" lvl="2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Event Channel/Broker: The intermediary that holds events and routes them to consumers. This decouples the producers and consumers.</a:t>
            </a:r>
            <a:endParaRPr lang="en-US" dirty="0"/>
          </a:p>
          <a:p>
            <a:pPr marL="283210" lvl="1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FC354-43DA-C09B-71B6-D0CEDA10D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AC79A-3B58-E518-6F17-7AD1B88F6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/>
              <a:t>Challenges in </a:t>
            </a:r>
            <a:r>
              <a:rPr lang="en-US" dirty="0"/>
              <a:t>EDA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AABF1-DFFF-1632-7C0A-866805A6E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3745" y="2772149"/>
            <a:ext cx="7605711" cy="35884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210"/>
            <a:r>
              <a:rPr lang="en-US" dirty="0">
                <a:ea typeface="+mn-lt"/>
                <a:cs typeface="+mn-lt"/>
              </a:rPr>
              <a:t>While powerful, EDA introduces complexities that can make debugging difficult.</a:t>
            </a:r>
          </a:p>
          <a:p>
            <a:pPr marL="283210"/>
            <a:endParaRPr lang="en-US" dirty="0">
              <a:ea typeface="+mn-lt"/>
              <a:cs typeface="+mn-lt"/>
            </a:endParaRPr>
          </a:p>
          <a:p>
            <a:pPr marL="566420" lvl="2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Distributed Complexity</a:t>
            </a:r>
          </a:p>
          <a:p>
            <a:pPr marL="566420" lvl="2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Black Box Problem</a:t>
            </a:r>
          </a:p>
          <a:p>
            <a:pPr marL="566420" lvl="2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Debugging Nightmare</a:t>
            </a:r>
          </a:p>
          <a:p>
            <a:pPr marL="566420" lvl="2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Visibility Gap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17AAA66-BB89-F451-FB87-0704E5D5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6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Observability 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A76BE119-6F52-50E5-148E-F436ECE4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ea typeface="+mj-lt"/>
                <a:cs typeface="+mj-lt"/>
              </a:rPr>
              <a:t>Why Observability Matters ?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D5A2624-72B8-28E6-DDA0-69420FDA530A}"/>
              </a:ext>
            </a:extLst>
          </p:cNvPr>
          <p:cNvSpPr txBox="1">
            <a:spLocks/>
          </p:cNvSpPr>
          <p:nvPr/>
        </p:nvSpPr>
        <p:spPr>
          <a:xfrm>
            <a:off x="1322388" y="2763078"/>
            <a:ext cx="7288212" cy="3407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210" lvl="1"/>
            <a:r>
              <a:rPr lang="en-US" dirty="0">
                <a:ea typeface="+mn-lt"/>
                <a:cs typeface="+mn-lt"/>
              </a:rPr>
              <a:t>Modern systems are complex and distributed</a:t>
            </a:r>
            <a:endParaRPr lang="en-US" dirty="0"/>
          </a:p>
          <a:p>
            <a:pPr marL="283210" lvl="1"/>
            <a:r>
              <a:rPr lang="en-US" dirty="0">
                <a:ea typeface="+mn-lt"/>
                <a:cs typeface="+mn-lt"/>
              </a:rPr>
              <a:t>Without observability, systems are like </a:t>
            </a:r>
            <a:r>
              <a:rPr lang="en-US" b="1" dirty="0">
                <a:ea typeface="+mn-lt"/>
                <a:cs typeface="+mn-lt"/>
              </a:rPr>
              <a:t>black boxes</a:t>
            </a:r>
            <a:endParaRPr lang="en-US" dirty="0"/>
          </a:p>
          <a:p>
            <a:pPr marL="283210" lvl="1">
              <a:spcBef>
                <a:spcPts val="500"/>
              </a:spcBef>
            </a:pPr>
            <a:r>
              <a:rPr lang="en-US" sz="2400" dirty="0">
                <a:ea typeface="+mn-lt"/>
                <a:cs typeface="+mn-lt"/>
              </a:rPr>
              <a:t>With observability, systems become </a:t>
            </a:r>
            <a:r>
              <a:rPr lang="en-US" sz="2400" b="1" dirty="0">
                <a:ea typeface="+mn-lt"/>
                <a:cs typeface="+mn-lt"/>
              </a:rPr>
              <a:t>glass boxes</a:t>
            </a:r>
            <a:br>
              <a:rPr lang="en-US" sz="2400" b="1" dirty="0">
                <a:ea typeface="+mn-lt"/>
                <a:cs typeface="+mn-lt"/>
              </a:rPr>
            </a:br>
            <a:br>
              <a:rPr lang="en-US" sz="2400" b="1" dirty="0">
                <a:ea typeface="+mn-lt"/>
                <a:cs typeface="+mn-lt"/>
              </a:rPr>
            </a:br>
            <a:r>
              <a:rPr lang="en-US" sz="2400" b="1" dirty="0">
                <a:ea typeface="+mn-lt"/>
                <a:cs typeface="+mn-lt"/>
              </a:rPr>
              <a:t>Observability vs. Monitoring:</a:t>
            </a:r>
          </a:p>
          <a:p>
            <a:pPr lvl="1"/>
            <a:r>
              <a:rPr lang="en-US" sz="2000" b="1" dirty="0">
                <a:ea typeface="+mn-lt"/>
                <a:cs typeface="+mn-lt"/>
              </a:rPr>
              <a:t>Monitoring</a:t>
            </a:r>
            <a:r>
              <a:rPr lang="en-US" sz="2000" dirty="0">
                <a:ea typeface="+mn-lt"/>
                <a:cs typeface="+mn-lt"/>
              </a:rPr>
              <a:t> tells you if your system is working (e.g., "Is the server up?").</a:t>
            </a:r>
          </a:p>
          <a:p>
            <a:pPr lvl="1"/>
            <a:r>
              <a:rPr lang="en-US" sz="2000" b="1" dirty="0">
                <a:ea typeface="+mn-lt"/>
                <a:cs typeface="+mn-lt"/>
              </a:rPr>
              <a:t>Observability</a:t>
            </a:r>
            <a:r>
              <a:rPr lang="en-US" sz="2000" dirty="0">
                <a:ea typeface="+mn-lt"/>
                <a:cs typeface="+mn-lt"/>
              </a:rPr>
              <a:t> helps you understand </a:t>
            </a:r>
            <a:r>
              <a:rPr lang="en-US" sz="2000" b="1" dirty="0">
                <a:ea typeface="+mn-lt"/>
                <a:cs typeface="+mn-lt"/>
              </a:rPr>
              <a:t>why</a:t>
            </a:r>
            <a:r>
              <a:rPr lang="en-US" sz="2000" dirty="0">
                <a:ea typeface="+mn-lt"/>
                <a:cs typeface="+mn-lt"/>
              </a:rPr>
              <a:t> it's not working (e.g., "Why is this specific service request failing?").</a:t>
            </a:r>
          </a:p>
          <a:p>
            <a:pPr marL="283210" lvl="1"/>
            <a:endParaRPr lang="en-US" b="1" dirty="0">
              <a:ea typeface="+mn-lt"/>
              <a:cs typeface="+mn-lt"/>
            </a:endParaRPr>
          </a:p>
          <a:p>
            <a:pPr marL="283210" lvl="1"/>
            <a:endParaRPr lang="en-US" dirty="0"/>
          </a:p>
        </p:txBody>
      </p:sp>
      <p:pic>
        <p:nvPicPr>
          <p:cNvPr id="25" name="Picture 24" descr="A black cube with a white background&#10;&#10;AI-generated content may be incorrect.">
            <a:extLst>
              <a:ext uri="{FF2B5EF4-FFF2-40B4-BE49-F238E27FC236}">
                <a16:creationId xmlns:a16="http://schemas.microsoft.com/office/drawing/2014/main" id="{3ED3B71D-699B-56FC-CD73-B3C43ADA6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947" y="1394959"/>
            <a:ext cx="2281465" cy="2163083"/>
          </a:xfrm>
          <a:prstGeom prst="rect">
            <a:avLst/>
          </a:prstGeom>
        </p:spPr>
      </p:pic>
      <p:pic>
        <p:nvPicPr>
          <p:cNvPr id="26" name="Picture 25" descr="A diagram of a computer&#10;&#10;AI-generated content may be incorrect.">
            <a:extLst>
              <a:ext uri="{FF2B5EF4-FFF2-40B4-BE49-F238E27FC236}">
                <a16:creationId xmlns:a16="http://schemas.microsoft.com/office/drawing/2014/main" id="{1D00EB74-2F10-2709-FDDF-ED961BF9B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541" y="3756478"/>
            <a:ext cx="2454276" cy="240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991BA-EB8A-A7B2-0495-B8A50F165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DCBDD512-14B3-AA5D-EF97-B6020723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ea typeface="+mj-lt"/>
                <a:cs typeface="+mj-lt"/>
              </a:rPr>
              <a:t>How to make into glass box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431D0-9194-0152-F818-9CABFC744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18" y="2596731"/>
            <a:ext cx="119062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12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8C796-D859-BBBF-26D2-667302DF2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E59F-023F-07AE-02EB-D22CC008D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Open-Telemetry</a:t>
            </a:r>
          </a:p>
        </p:txBody>
      </p:sp>
    </p:spTree>
    <p:extLst>
      <p:ext uri="{BB962C8B-B14F-4D97-AF65-F5344CB8AC3E}">
        <p14:creationId xmlns:p14="http://schemas.microsoft.com/office/powerpoint/2010/main" val="291809494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442</Words>
  <Application>Microsoft Office PowerPoint</Application>
  <PresentationFormat>Widescreen</PresentationFormat>
  <Paragraphs>137</Paragraphs>
  <Slides>19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Custom</vt:lpstr>
      <vt:lpstr>PowerPoint Presentation</vt:lpstr>
      <vt:lpstr>AGENDA</vt:lpstr>
      <vt:lpstr>Event-Driven Distributed Systems</vt:lpstr>
      <vt:lpstr>What is Event Driven Arch. - EDA</vt:lpstr>
      <vt:lpstr>Challenges in EDA</vt:lpstr>
      <vt:lpstr>Observability </vt:lpstr>
      <vt:lpstr>Why Observability Matters ?</vt:lpstr>
      <vt:lpstr>How to make into glass box</vt:lpstr>
      <vt:lpstr>Open-Telemetry</vt:lpstr>
      <vt:lpstr>What is Open Telemetry</vt:lpstr>
      <vt:lpstr>What is Open Telemetry</vt:lpstr>
      <vt:lpstr>Why Otel</vt:lpstr>
      <vt:lpstr>PowerPoint Presentation</vt:lpstr>
      <vt:lpstr>Grafana Dashboard</vt:lpstr>
      <vt:lpstr>Prometheus - Metrices</vt:lpstr>
      <vt:lpstr>LOKI - Logs</vt:lpstr>
      <vt:lpstr>PowerPoint Presentation</vt:lpstr>
      <vt:lpstr>Docker Containers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305</cp:revision>
  <dcterms:created xsi:type="dcterms:W3CDTF">2025-09-12T05:37:57Z</dcterms:created>
  <dcterms:modified xsi:type="dcterms:W3CDTF">2025-09-12T14:41:02Z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